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5" r:id="rId1"/>
  </p:sldMasterIdLst>
  <p:notesMasterIdLst>
    <p:notesMasterId r:id="rId9"/>
  </p:notesMasterIdLst>
  <p:sldIdLst>
    <p:sldId id="262" r:id="rId2"/>
    <p:sldId id="365" r:id="rId3"/>
    <p:sldId id="367" r:id="rId4"/>
    <p:sldId id="368" r:id="rId5"/>
    <p:sldId id="366" r:id="rId6"/>
    <p:sldId id="304" r:id="rId7"/>
    <p:sldId id="305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C66"/>
    <a:srgbClr val="0026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536"/>
    <p:restoredTop sz="94631"/>
  </p:normalViewPr>
  <p:slideViewPr>
    <p:cSldViewPr snapToGrid="0" snapToObjects="1">
      <p:cViewPr>
        <p:scale>
          <a:sx n="95" d="100"/>
          <a:sy n="95" d="100"/>
        </p:scale>
        <p:origin x="816" y="8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4FD9CB-4A92-F546-B771-54FD0AAB9887}" type="datetimeFigureOut">
              <a:rPr lang="en-US" smtClean="0"/>
              <a:t>11/10/19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DD15D6-69BC-2540-BFDD-DAE2E8F0CB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7453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Darl">
    <p:bg>
      <p:bgPr>
        <a:solidFill>
          <a:srgbClr val="0026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="" xmlns:a16="http://schemas.microsoft.com/office/drawing/2014/main" id="{76DDE530-4772-A746-8C29-E590B2653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9766" y="920269"/>
            <a:ext cx="10515600" cy="4125951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anchor="ctr" anchorCtr="0"/>
          <a:lstStyle>
            <a:lvl1pPr algn="ctr">
              <a:defRPr sz="6000" b="0" i="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74641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Ligh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3CFFAE5-C766-8742-8EA3-EF6C80B63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449659"/>
            <a:ext cx="10515600" cy="4125951"/>
          </a:xfrm>
          <a:prstGeom prst="rect">
            <a:avLst/>
          </a:prstGeom>
        </p:spPr>
        <p:txBody>
          <a:bodyPr anchor="ctr" anchorCtr="0"/>
          <a:lstStyle>
            <a:lvl1pPr algn="ctr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4168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705B7D4-9B07-4C4D-A4C6-1C1275943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5857"/>
            <a:ext cx="10515600" cy="74999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B7DC1508-29AD-644F-AF86-512749D735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92697"/>
            <a:ext cx="10515600" cy="4733318"/>
          </a:xfrm>
          <a:prstGeom prst="rect">
            <a:avLst/>
          </a:prstGeom>
        </p:spPr>
        <p:txBody>
          <a:bodyPr/>
          <a:lstStyle>
            <a:lvl1pPr>
              <a:defRPr sz="3600" baseline="0"/>
            </a:lvl1pPr>
            <a:lvl2pPr>
              <a:defRPr sz="3000" baseline="0"/>
            </a:lvl2pPr>
            <a:lvl3pPr>
              <a:defRPr sz="2600" baseline="0"/>
            </a:lvl3pPr>
            <a:lvl4pPr>
              <a:defRPr sz="2400" baseline="0"/>
            </a:lvl4pPr>
            <a:lvl5pPr>
              <a:defRPr sz="2400" baseline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82589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n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B7DC1508-29AD-644F-AF86-512749D735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8661"/>
            <a:ext cx="10515600" cy="5672185"/>
          </a:xfrm>
          <a:prstGeom prst="rect">
            <a:avLst/>
          </a:prstGeom>
        </p:spPr>
        <p:txBody>
          <a:bodyPr/>
          <a:lstStyle>
            <a:lvl1pPr>
              <a:defRPr sz="3600" baseline="0"/>
            </a:lvl1pPr>
            <a:lvl2pPr>
              <a:defRPr sz="3000" baseline="0"/>
            </a:lvl2pPr>
            <a:lvl3pPr>
              <a:defRPr sz="2600" baseline="0"/>
            </a:lvl3pPr>
            <a:lvl4pPr>
              <a:defRPr sz="2400" baseline="0"/>
            </a:lvl4pPr>
            <a:lvl5pPr>
              <a:defRPr sz="2400" baseline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58972668-9B87-8F47-88C1-EEC8D6A8E96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3AAC76-62B8-324E-99D6-0B7553E96005}" type="datetimeFigureOut">
              <a:rPr lang="en-US" smtClean="0"/>
              <a:t>11/10/19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B36C8184-8471-5F4D-845D-05B36FC71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61F1F706-B5B2-8345-B962-ED2A1A04A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F8264B5-2523-6A42-BD47-1080BF6D0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5859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47BD96F1-90F1-7C4C-9AF8-07AA1B5632A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3AAC76-62B8-324E-99D6-0B7553E96005}" type="datetimeFigureOut">
              <a:rPr lang="en-US" smtClean="0"/>
              <a:t>11/10/19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0ABFCCFD-0CA4-C14E-8C49-BFFC677B6D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38A27425-DD5A-A84B-96DD-FD310A8C3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F8264B5-2523-6A42-BD47-1080BF6D0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0496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Credits">
    <p:bg>
      <p:bgPr>
        <a:solidFill>
          <a:srgbClr val="0026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AD1F8547-AA5F-9649-806C-E94966BFDFDF}"/>
              </a:ext>
            </a:extLst>
          </p:cNvPr>
          <p:cNvSpPr txBox="1"/>
          <p:nvPr/>
        </p:nvSpPr>
        <p:spPr>
          <a:xfrm>
            <a:off x="0" y="6470423"/>
            <a:ext cx="12192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baseline="30000" dirty="0">
                <a:solidFill>
                  <a:srgbClr val="B4B5B5"/>
                </a:solidFill>
                <a:latin typeface="Arial Black"/>
                <a:cs typeface="Arial Black"/>
              </a:rPr>
              <a:t>© The Regents of The University of Michigan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F8B444CC-44D2-3644-9C4C-CE23EC4E9F76}"/>
              </a:ext>
            </a:extLst>
          </p:cNvPr>
          <p:cNvSpPr txBox="1"/>
          <p:nvPr/>
        </p:nvSpPr>
        <p:spPr>
          <a:xfrm>
            <a:off x="0" y="6064136"/>
            <a:ext cx="12192000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1350" baseline="30000" dirty="0">
              <a:solidFill>
                <a:srgbClr val="B4B5B5"/>
              </a:solidFill>
              <a:latin typeface="Arial Black"/>
              <a:cs typeface="Arial Black"/>
            </a:endParaRPr>
          </a:p>
          <a:p>
            <a:pPr algn="ctr"/>
            <a:r>
              <a:rPr lang="en-US" sz="1350" baseline="30000" dirty="0">
                <a:solidFill>
                  <a:srgbClr val="B4B5B5"/>
                </a:solidFill>
                <a:latin typeface="Arial Black"/>
                <a:cs typeface="Arial Black"/>
              </a:rPr>
              <a:t>Except where otherwise noted, this work is licensed under CC BY-NC 4.0</a:t>
            </a:r>
            <a:endParaRPr lang="en-US" sz="1350" dirty="0">
              <a:solidFill>
                <a:schemeClr val="bg1"/>
              </a:solidFill>
              <a:latin typeface="Arial Black"/>
              <a:cs typeface="Arial Black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454097A1-88AD-2E45-9354-1766A7E76222}"/>
              </a:ext>
            </a:extLst>
          </p:cNvPr>
          <p:cNvSpPr txBox="1"/>
          <p:nvPr/>
        </p:nvSpPr>
        <p:spPr>
          <a:xfrm>
            <a:off x="5884025" y="6016065"/>
            <a:ext cx="18466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6259A6AB-BD58-F348-9CF4-346265372788}"/>
              </a:ext>
            </a:extLst>
          </p:cNvPr>
          <p:cNvSpPr txBox="1"/>
          <p:nvPr/>
        </p:nvSpPr>
        <p:spPr>
          <a:xfrm>
            <a:off x="0" y="6474370"/>
            <a:ext cx="1205209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baseline="30000" dirty="0">
                <a:solidFill>
                  <a:srgbClr val="B4B5B5"/>
                </a:solidFill>
                <a:latin typeface="Arial Black"/>
                <a:cs typeface="Arial Black"/>
              </a:rPr>
              <a:t>© Faculty Presenter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6930925F-9E37-3640-BCE7-B022C9536B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777" y="676753"/>
            <a:ext cx="6350000" cy="6858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58EEA4B4-EA17-F541-BA34-2FAF2CBC2F70}"/>
              </a:ext>
            </a:extLst>
          </p:cNvPr>
          <p:cNvSpPr txBox="1"/>
          <p:nvPr userDrawn="1"/>
        </p:nvSpPr>
        <p:spPr>
          <a:xfrm>
            <a:off x="0" y="6470423"/>
            <a:ext cx="12192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baseline="30000" dirty="0">
                <a:solidFill>
                  <a:srgbClr val="B4B5B5"/>
                </a:solidFill>
                <a:latin typeface="Arial Black"/>
                <a:cs typeface="Arial Black"/>
              </a:rPr>
              <a:t>© The Regents of The University of Michigan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18F6432E-095B-3A48-9DB3-4B0FC1EF3BB8}"/>
              </a:ext>
            </a:extLst>
          </p:cNvPr>
          <p:cNvSpPr txBox="1"/>
          <p:nvPr userDrawn="1"/>
        </p:nvSpPr>
        <p:spPr>
          <a:xfrm>
            <a:off x="0" y="6064136"/>
            <a:ext cx="12192000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1350" baseline="30000" dirty="0">
              <a:solidFill>
                <a:srgbClr val="B4B5B5"/>
              </a:solidFill>
              <a:latin typeface="Arial Black"/>
              <a:cs typeface="Arial Black"/>
            </a:endParaRPr>
          </a:p>
          <a:p>
            <a:pPr algn="ctr"/>
            <a:r>
              <a:rPr lang="en-US" sz="1350" baseline="30000" dirty="0">
                <a:solidFill>
                  <a:srgbClr val="B4B5B5"/>
                </a:solidFill>
                <a:latin typeface="Arial Black"/>
                <a:cs typeface="Arial Black"/>
              </a:rPr>
              <a:t>Except where otherwise noted, this work is licensed under CC BY-NC 4.0</a:t>
            </a:r>
            <a:endParaRPr lang="en-US" sz="1350" dirty="0">
              <a:solidFill>
                <a:schemeClr val="bg1"/>
              </a:solidFill>
              <a:latin typeface="Arial Black"/>
              <a:cs typeface="Arial Black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620A4B42-EF60-DE49-9B7E-FC0F505AEA3A}"/>
              </a:ext>
            </a:extLst>
          </p:cNvPr>
          <p:cNvSpPr txBox="1"/>
          <p:nvPr userDrawn="1"/>
        </p:nvSpPr>
        <p:spPr>
          <a:xfrm>
            <a:off x="5884025" y="6016065"/>
            <a:ext cx="18466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F7BF6A54-7C8F-B044-9C39-81E3B12BECB5}"/>
              </a:ext>
            </a:extLst>
          </p:cNvPr>
          <p:cNvSpPr txBox="1"/>
          <p:nvPr userDrawn="1"/>
        </p:nvSpPr>
        <p:spPr>
          <a:xfrm>
            <a:off x="0" y="6474370"/>
            <a:ext cx="1205209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baseline="30000" dirty="0">
                <a:solidFill>
                  <a:srgbClr val="B4B5B5"/>
                </a:solidFill>
                <a:latin typeface="Arial Black"/>
                <a:cs typeface="Arial Black"/>
              </a:rPr>
              <a:t>© Faculty Presenter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="" xmlns:a16="http://schemas.microsoft.com/office/drawing/2014/main" id="{2DEDCDDF-CEAE-CE40-8EFF-14358874BA1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52777" y="676753"/>
            <a:ext cx="6350000" cy="685800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975F6653-85F8-C047-AF41-B2B434AA3A4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9179" y="2299530"/>
            <a:ext cx="11325726" cy="558517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36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5">
            <a:extLst>
              <a:ext uri="{FF2B5EF4-FFF2-40B4-BE49-F238E27FC236}">
                <a16:creationId xmlns="" xmlns:a16="http://schemas.microsoft.com/office/drawing/2014/main" id="{D4B9A007-DEC5-8F4C-9F01-21BC721E820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9179" y="2985075"/>
            <a:ext cx="11325726" cy="558517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3600" baseline="0">
                <a:ln>
                  <a:noFill/>
                </a:ln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0862C595-CE7C-834C-93D9-3C23F2C060F6}"/>
              </a:ext>
            </a:extLst>
          </p:cNvPr>
          <p:cNvSpPr txBox="1"/>
          <p:nvPr userDrawn="1"/>
        </p:nvSpPr>
        <p:spPr>
          <a:xfrm>
            <a:off x="449179" y="3801979"/>
            <a:ext cx="5887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aseline="0" dirty="0">
                <a:solidFill>
                  <a:schemeClr val="bg1"/>
                </a:solidFill>
              </a:rPr>
              <a:t>Credits:</a:t>
            </a:r>
          </a:p>
        </p:txBody>
      </p:sp>
    </p:spTree>
    <p:extLst>
      <p:ext uri="{BB962C8B-B14F-4D97-AF65-F5344CB8AC3E}">
        <p14:creationId xmlns:p14="http://schemas.microsoft.com/office/powerpoint/2010/main" val="1179479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08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Darl">
    <p:bg>
      <p:bgPr>
        <a:solidFill>
          <a:srgbClr val="0026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="" xmlns:a16="http://schemas.microsoft.com/office/drawing/2014/main" id="{76DDE530-4772-A746-8C29-E590B2653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449659"/>
            <a:ext cx="10515600" cy="4125951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anchor="ctr" anchorCtr="0"/>
          <a:lstStyle>
            <a:lvl1pPr algn="ctr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40491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Ligh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3CFFAE5-C766-8742-8EA3-EF6C80B63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449659"/>
            <a:ext cx="10515600" cy="4125951"/>
          </a:xfrm>
          <a:prstGeom prst="rect">
            <a:avLst/>
          </a:prstGeom>
        </p:spPr>
        <p:txBody>
          <a:bodyPr anchor="ctr" anchorCtr="0"/>
          <a:lstStyle>
            <a:lvl1pPr algn="ctr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51954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n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B7DC1508-29AD-644F-AF86-512749D735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8661"/>
            <a:ext cx="10515600" cy="5672185"/>
          </a:xfrm>
          <a:prstGeom prst="rect">
            <a:avLst/>
          </a:prstGeom>
        </p:spPr>
        <p:txBody>
          <a:bodyPr/>
          <a:lstStyle>
            <a:lvl1pPr>
              <a:defRPr sz="3600" baseline="0"/>
            </a:lvl1pPr>
            <a:lvl2pPr>
              <a:defRPr sz="3000" baseline="0"/>
            </a:lvl2pPr>
            <a:lvl3pPr>
              <a:defRPr sz="2600" baseline="0"/>
            </a:lvl3pPr>
            <a:lvl4pPr>
              <a:defRPr sz="2400" baseline="0"/>
            </a:lvl4pPr>
            <a:lvl5pPr>
              <a:defRPr sz="2400" baseline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58972668-9B87-8F47-88C1-EEC8D6A8E96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3AAC76-62B8-324E-99D6-0B7553E96005}" type="datetimeFigureOut">
              <a:rPr lang="en-US" smtClean="0"/>
              <a:t>11/10/19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B36C8184-8471-5F4D-845D-05B36FC71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61F1F706-B5B2-8345-B962-ED2A1A04A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F8264B5-2523-6A42-BD47-1080BF6D0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429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Relationship Id="rId11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775ADE87-1DF8-0249-9AEC-B6404454F07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25638"/>
            <a:ext cx="12192000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45F049A8-E906-834D-98CE-3643A6F14F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8220"/>
            <a:ext cx="10515600" cy="7946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F92ABE02-70CB-8946-93E9-3C3AD11570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226635"/>
            <a:ext cx="10515600" cy="50785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605332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49" r:id="rId7"/>
    <p:sldLayoutId id="2147483651" r:id="rId8"/>
    <p:sldLayoutId id="2147483656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tx1"/>
          </a:solidFill>
          <a:latin typeface="Verdana Regular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Verdana Regular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Verdana Regular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Verdana Regular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Verdana Regular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Verdana Regular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9B4D1CD-0A14-A643-B3CE-E3ED98B59E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479" y="1320319"/>
            <a:ext cx="10515600" cy="4125951"/>
          </a:xfrm>
        </p:spPr>
        <p:txBody>
          <a:bodyPr/>
          <a:lstStyle/>
          <a:p>
            <a:r>
              <a:rPr lang="en-US" dirty="0" smtClean="0"/>
              <a:t>Full Text Searches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4000" dirty="0" smtClean="0"/>
              <a:t>Charles Severance</a:t>
            </a:r>
            <a:br>
              <a:rPr lang="en-US" sz="4000" dirty="0" smtClean="0"/>
            </a:br>
            <a:r>
              <a:rPr lang="en-US" sz="1800" dirty="0" smtClean="0"/>
              <a:t>www.pg4e.com/lectures/05-FullText.sql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1390219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Inverted Index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13050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267639" y="1218274"/>
            <a:ext cx="1734670" cy="175432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>
                <a:latin typeface="Courier" charset="0"/>
                <a:ea typeface="Courier" charset="0"/>
                <a:cs typeface="Courier" charset="0"/>
              </a:rPr>
              <a:t>This is SQL and Python and other fun teaching stuff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267639" y="3360793"/>
            <a:ext cx="1734670" cy="120032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More people should learn SQL from UMSI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267639" y="4910787"/>
            <a:ext cx="1734670" cy="120032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UMSI also teaches Python and also SQL</a:t>
            </a:r>
          </a:p>
        </p:txBody>
      </p:sp>
      <p:sp>
        <p:nvSpPr>
          <p:cNvPr id="8" name="Rectangle 7"/>
          <p:cNvSpPr/>
          <p:nvPr/>
        </p:nvSpPr>
        <p:spPr>
          <a:xfrm>
            <a:off x="7382435" y="249667"/>
            <a:ext cx="2971800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s-IS" sz="1600" dirty="0">
                <a:latin typeface="Courier" charset="0"/>
                <a:ea typeface="Courier" charset="0"/>
                <a:cs typeface="Courier" charset="0"/>
              </a:rPr>
              <a:t> keyword  | doc_id</a:t>
            </a:r>
          </a:p>
          <a:p>
            <a:r>
              <a:rPr lang="is-IS" sz="1600" dirty="0">
                <a:latin typeface="Courier" charset="0"/>
                <a:ea typeface="Courier" charset="0"/>
                <a:cs typeface="Courier" charset="0"/>
              </a:rPr>
              <a:t>----------+--------</a:t>
            </a:r>
          </a:p>
          <a:p>
            <a:r>
              <a:rPr lang="is-IS" sz="1600" dirty="0">
                <a:latin typeface="Courier" charset="0"/>
                <a:ea typeface="Courier" charset="0"/>
                <a:cs typeface="Courier" charset="0"/>
              </a:rPr>
              <a:t> Python   |      1</a:t>
            </a:r>
          </a:p>
          <a:p>
            <a:r>
              <a:rPr lang="is-IS" sz="1600" dirty="0">
                <a:latin typeface="Courier" charset="0"/>
                <a:ea typeface="Courier" charset="0"/>
                <a:cs typeface="Courier" charset="0"/>
              </a:rPr>
              <a:t> SQL      |      1</a:t>
            </a:r>
          </a:p>
          <a:p>
            <a:r>
              <a:rPr lang="is-IS" sz="1600" dirty="0">
                <a:latin typeface="Courier" charset="0"/>
                <a:ea typeface="Courier" charset="0"/>
                <a:cs typeface="Courier" charset="0"/>
              </a:rPr>
              <a:t> This     |      1</a:t>
            </a:r>
          </a:p>
          <a:p>
            <a:r>
              <a:rPr lang="is-IS" sz="1600" dirty="0">
                <a:latin typeface="Courier" charset="0"/>
                <a:ea typeface="Courier" charset="0"/>
                <a:cs typeface="Courier" charset="0"/>
              </a:rPr>
              <a:t> and      |      1</a:t>
            </a:r>
          </a:p>
          <a:p>
            <a:r>
              <a:rPr lang="is-IS" sz="1600" dirty="0">
                <a:latin typeface="Courier" charset="0"/>
                <a:ea typeface="Courier" charset="0"/>
                <a:cs typeface="Courier" charset="0"/>
              </a:rPr>
              <a:t> fun      |      1</a:t>
            </a:r>
          </a:p>
          <a:p>
            <a:r>
              <a:rPr lang="is-IS" sz="1600" dirty="0">
                <a:latin typeface="Courier" charset="0"/>
                <a:ea typeface="Courier" charset="0"/>
                <a:cs typeface="Courier" charset="0"/>
              </a:rPr>
              <a:t> is       |      1</a:t>
            </a:r>
          </a:p>
          <a:p>
            <a:r>
              <a:rPr lang="is-IS" sz="1600" dirty="0">
                <a:latin typeface="Courier" charset="0"/>
                <a:ea typeface="Courier" charset="0"/>
                <a:cs typeface="Courier" charset="0"/>
              </a:rPr>
              <a:t> other    |      1</a:t>
            </a:r>
          </a:p>
          <a:p>
            <a:r>
              <a:rPr lang="is-IS" sz="1600" dirty="0">
                <a:latin typeface="Courier" charset="0"/>
                <a:ea typeface="Courier" charset="0"/>
                <a:cs typeface="Courier" charset="0"/>
              </a:rPr>
              <a:t> stuff    |      1</a:t>
            </a:r>
          </a:p>
          <a:p>
            <a:r>
              <a:rPr lang="is-IS" sz="1600" dirty="0">
                <a:latin typeface="Courier" charset="0"/>
                <a:ea typeface="Courier" charset="0"/>
                <a:cs typeface="Courier" charset="0"/>
              </a:rPr>
              <a:t> teaching |      1</a:t>
            </a:r>
          </a:p>
          <a:p>
            <a:r>
              <a:rPr lang="is-IS" sz="1600" dirty="0">
                <a:latin typeface="Courier" charset="0"/>
                <a:ea typeface="Courier" charset="0"/>
                <a:cs typeface="Courier" charset="0"/>
              </a:rPr>
              <a:t> More     |      2</a:t>
            </a:r>
          </a:p>
          <a:p>
            <a:r>
              <a:rPr lang="is-IS" sz="1600" dirty="0">
                <a:latin typeface="Courier" charset="0"/>
                <a:ea typeface="Courier" charset="0"/>
                <a:cs typeface="Courier" charset="0"/>
              </a:rPr>
              <a:t> SQL      |      2</a:t>
            </a:r>
          </a:p>
          <a:p>
            <a:r>
              <a:rPr lang="is-IS" sz="1600" dirty="0">
                <a:latin typeface="Courier" charset="0"/>
                <a:ea typeface="Courier" charset="0"/>
                <a:cs typeface="Courier" charset="0"/>
              </a:rPr>
              <a:t> UMSI     |      2</a:t>
            </a:r>
          </a:p>
          <a:p>
            <a:r>
              <a:rPr lang="is-IS" sz="1600" dirty="0">
                <a:latin typeface="Courier" charset="0"/>
                <a:ea typeface="Courier" charset="0"/>
                <a:cs typeface="Courier" charset="0"/>
              </a:rPr>
              <a:t> from     |      2</a:t>
            </a:r>
          </a:p>
          <a:p>
            <a:r>
              <a:rPr lang="is-IS" sz="1600" dirty="0">
                <a:latin typeface="Courier" charset="0"/>
                <a:ea typeface="Courier" charset="0"/>
                <a:cs typeface="Courier" charset="0"/>
              </a:rPr>
              <a:t> learn    |      2</a:t>
            </a:r>
          </a:p>
          <a:p>
            <a:r>
              <a:rPr lang="is-IS" sz="1600" dirty="0">
                <a:latin typeface="Courier" charset="0"/>
                <a:ea typeface="Courier" charset="0"/>
                <a:cs typeface="Courier" charset="0"/>
              </a:rPr>
              <a:t> people   |      2</a:t>
            </a:r>
          </a:p>
          <a:p>
            <a:r>
              <a:rPr lang="is-IS" sz="1600" dirty="0">
                <a:latin typeface="Courier" charset="0"/>
                <a:ea typeface="Courier" charset="0"/>
                <a:cs typeface="Courier" charset="0"/>
              </a:rPr>
              <a:t> should   |      2</a:t>
            </a:r>
          </a:p>
          <a:p>
            <a:r>
              <a:rPr lang="is-IS" sz="1600" dirty="0">
                <a:latin typeface="Courier" charset="0"/>
                <a:ea typeface="Courier" charset="0"/>
                <a:cs typeface="Courier" charset="0"/>
              </a:rPr>
              <a:t> Python   |      3</a:t>
            </a:r>
          </a:p>
          <a:p>
            <a:r>
              <a:rPr lang="is-IS" sz="1600" dirty="0">
                <a:latin typeface="Courier" charset="0"/>
                <a:ea typeface="Courier" charset="0"/>
                <a:cs typeface="Courier" charset="0"/>
              </a:rPr>
              <a:t> SQL      |      3</a:t>
            </a:r>
          </a:p>
          <a:p>
            <a:r>
              <a:rPr lang="is-IS" sz="1600" dirty="0">
                <a:latin typeface="Courier" charset="0"/>
                <a:ea typeface="Courier" charset="0"/>
                <a:cs typeface="Courier" charset="0"/>
              </a:rPr>
              <a:t> UMSI     |      3</a:t>
            </a:r>
          </a:p>
          <a:p>
            <a:r>
              <a:rPr lang="is-IS" sz="1600" dirty="0">
                <a:latin typeface="Courier" charset="0"/>
                <a:ea typeface="Courier" charset="0"/>
                <a:cs typeface="Courier" charset="0"/>
              </a:rPr>
              <a:t> also     |      3</a:t>
            </a:r>
          </a:p>
          <a:p>
            <a:r>
              <a:rPr lang="is-IS" sz="1600" dirty="0">
                <a:latin typeface="Courier" charset="0"/>
                <a:ea typeface="Courier" charset="0"/>
                <a:cs typeface="Courier" charset="0"/>
              </a:rPr>
              <a:t> and      |      3</a:t>
            </a:r>
          </a:p>
          <a:p>
            <a:r>
              <a:rPr lang="is-IS" sz="1600" dirty="0">
                <a:latin typeface="Courier" charset="0"/>
                <a:ea typeface="Courier" charset="0"/>
                <a:cs typeface="Courier" charset="0"/>
              </a:rPr>
              <a:t> teaches  |      3</a:t>
            </a:r>
            <a:endParaRPr lang="is-IS" sz="1600" dirty="0">
              <a:effectLst/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796991" y="121827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1</a:t>
            </a:r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796991" y="336079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796991" y="491078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Inverted Index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70165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640543" y="1177161"/>
            <a:ext cx="1734670" cy="175432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>
                <a:latin typeface="Courier" charset="0"/>
                <a:ea typeface="Courier" charset="0"/>
                <a:cs typeface="Courier" charset="0"/>
              </a:rPr>
              <a:t>This is SQL and Python and other fun teaching stuff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640543" y="3319680"/>
            <a:ext cx="1734670" cy="120032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More people should learn SQL from UMSI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640543" y="4869674"/>
            <a:ext cx="1734670" cy="120032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UMSI also teaches Python and also SQL</a:t>
            </a:r>
          </a:p>
        </p:txBody>
      </p:sp>
      <p:sp>
        <p:nvSpPr>
          <p:cNvPr id="8" name="Rectangle 7"/>
          <p:cNvSpPr/>
          <p:nvPr/>
        </p:nvSpPr>
        <p:spPr>
          <a:xfrm>
            <a:off x="7530353" y="672801"/>
            <a:ext cx="2971800" cy="52937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s-IS" sz="1600" dirty="0">
                <a:latin typeface="Courier" charset="0"/>
                <a:ea typeface="Courier" charset="0"/>
                <a:cs typeface="Courier" charset="0"/>
              </a:rPr>
              <a:t> keyword  | doc_id</a:t>
            </a:r>
          </a:p>
          <a:p>
            <a:r>
              <a:rPr lang="is-IS" sz="1600" dirty="0">
                <a:latin typeface="Courier" charset="0"/>
                <a:ea typeface="Courier" charset="0"/>
                <a:cs typeface="Courier" charset="0"/>
              </a:rPr>
              <a:t>----------+--------</a:t>
            </a:r>
          </a:p>
          <a:p>
            <a:r>
              <a:rPr lang="is-IS" sz="1600" dirty="0">
                <a:latin typeface="Courier" charset="0"/>
                <a:ea typeface="Courier" charset="0"/>
                <a:cs typeface="Courier" charset="0"/>
              </a:rPr>
              <a:t> fun      |      1</a:t>
            </a:r>
          </a:p>
          <a:p>
            <a:r>
              <a:rPr lang="is-IS" sz="1600" dirty="0">
                <a:latin typeface="Courier" charset="0"/>
                <a:ea typeface="Courier" charset="0"/>
                <a:cs typeface="Courier" charset="0"/>
              </a:rPr>
              <a:t> other    |      1</a:t>
            </a:r>
          </a:p>
          <a:p>
            <a:r>
              <a:rPr lang="is-IS" sz="1600" dirty="0">
                <a:latin typeface="Courier" charset="0"/>
                <a:ea typeface="Courier" charset="0"/>
                <a:cs typeface="Courier" charset="0"/>
              </a:rPr>
              <a:t> python   |      1</a:t>
            </a:r>
          </a:p>
          <a:p>
            <a:r>
              <a:rPr lang="is-IS" sz="1600" dirty="0">
                <a:latin typeface="Courier" charset="0"/>
                <a:ea typeface="Courier" charset="0"/>
                <a:cs typeface="Courier" charset="0"/>
              </a:rPr>
              <a:t> sql      |      1</a:t>
            </a:r>
          </a:p>
          <a:p>
            <a:r>
              <a:rPr lang="is-IS" sz="1600" dirty="0">
                <a:latin typeface="Courier" charset="0"/>
                <a:ea typeface="Courier" charset="0"/>
                <a:cs typeface="Courier" charset="0"/>
              </a:rPr>
              <a:t> stuff    |      1</a:t>
            </a:r>
          </a:p>
          <a:p>
            <a:r>
              <a:rPr lang="is-IS" sz="1600" dirty="0">
                <a:latin typeface="Courier" charset="0"/>
                <a:ea typeface="Courier" charset="0"/>
                <a:cs typeface="Courier" charset="0"/>
              </a:rPr>
              <a:t> teaching |      1</a:t>
            </a:r>
          </a:p>
          <a:p>
            <a:r>
              <a:rPr lang="is-IS" sz="1600" dirty="0">
                <a:latin typeface="Courier" charset="0"/>
                <a:ea typeface="Courier" charset="0"/>
                <a:cs typeface="Courier" charset="0"/>
              </a:rPr>
              <a:t> this     |      1</a:t>
            </a:r>
          </a:p>
          <a:p>
            <a:r>
              <a:rPr lang="is-IS" sz="1600" dirty="0">
                <a:latin typeface="Courier" charset="0"/>
                <a:ea typeface="Courier" charset="0"/>
                <a:cs typeface="Courier" charset="0"/>
              </a:rPr>
              <a:t> from     |      2</a:t>
            </a:r>
          </a:p>
          <a:p>
            <a:r>
              <a:rPr lang="is-IS" sz="1600" dirty="0">
                <a:latin typeface="Courier" charset="0"/>
                <a:ea typeface="Courier" charset="0"/>
                <a:cs typeface="Courier" charset="0"/>
              </a:rPr>
              <a:t> learn    |      2</a:t>
            </a:r>
          </a:p>
          <a:p>
            <a:r>
              <a:rPr lang="is-IS" sz="1600" dirty="0">
                <a:latin typeface="Courier" charset="0"/>
                <a:ea typeface="Courier" charset="0"/>
                <a:cs typeface="Courier" charset="0"/>
              </a:rPr>
              <a:t> more     |      2</a:t>
            </a:r>
          </a:p>
          <a:p>
            <a:r>
              <a:rPr lang="is-IS" sz="1600" dirty="0">
                <a:latin typeface="Courier" charset="0"/>
                <a:ea typeface="Courier" charset="0"/>
                <a:cs typeface="Courier" charset="0"/>
              </a:rPr>
              <a:t> people   |      2</a:t>
            </a:r>
          </a:p>
          <a:p>
            <a:r>
              <a:rPr lang="is-IS" sz="1600" dirty="0">
                <a:latin typeface="Courier" charset="0"/>
                <a:ea typeface="Courier" charset="0"/>
                <a:cs typeface="Courier" charset="0"/>
              </a:rPr>
              <a:t> should   |      2</a:t>
            </a:r>
          </a:p>
          <a:p>
            <a:r>
              <a:rPr lang="is-IS" sz="1600" dirty="0">
                <a:latin typeface="Courier" charset="0"/>
                <a:ea typeface="Courier" charset="0"/>
                <a:cs typeface="Courier" charset="0"/>
              </a:rPr>
              <a:t> sql      |      2</a:t>
            </a:r>
          </a:p>
          <a:p>
            <a:r>
              <a:rPr lang="is-IS" sz="1600" dirty="0">
                <a:latin typeface="Courier" charset="0"/>
                <a:ea typeface="Courier" charset="0"/>
                <a:cs typeface="Courier" charset="0"/>
              </a:rPr>
              <a:t> umsi     |      2</a:t>
            </a:r>
          </a:p>
          <a:p>
            <a:r>
              <a:rPr lang="is-IS" sz="1600" dirty="0">
                <a:latin typeface="Courier" charset="0"/>
                <a:ea typeface="Courier" charset="0"/>
                <a:cs typeface="Courier" charset="0"/>
              </a:rPr>
              <a:t> also     |      3</a:t>
            </a:r>
          </a:p>
          <a:p>
            <a:r>
              <a:rPr lang="is-IS" sz="1600" dirty="0">
                <a:latin typeface="Courier" charset="0"/>
                <a:ea typeface="Courier" charset="0"/>
                <a:cs typeface="Courier" charset="0"/>
              </a:rPr>
              <a:t> python   |      3</a:t>
            </a:r>
          </a:p>
          <a:p>
            <a:r>
              <a:rPr lang="is-IS" sz="1600" dirty="0">
                <a:latin typeface="Courier" charset="0"/>
                <a:ea typeface="Courier" charset="0"/>
                <a:cs typeface="Courier" charset="0"/>
              </a:rPr>
              <a:t> sql      |      3</a:t>
            </a:r>
          </a:p>
          <a:p>
            <a:r>
              <a:rPr lang="is-IS" sz="1600" dirty="0">
                <a:latin typeface="Courier" charset="0"/>
                <a:ea typeface="Courier" charset="0"/>
                <a:cs typeface="Courier" charset="0"/>
              </a:rPr>
              <a:t> teaches  |      3</a:t>
            </a:r>
          </a:p>
          <a:p>
            <a:r>
              <a:rPr lang="is-IS" sz="1600" dirty="0">
                <a:latin typeface="Courier" charset="0"/>
                <a:ea typeface="Courier" charset="0"/>
                <a:cs typeface="Courier" charset="0"/>
              </a:rPr>
              <a:t> umsi     |      3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69895" y="117716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1</a:t>
            </a:r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169895" y="331968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169895" y="486967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838200" y="245857"/>
            <a:ext cx="6127376" cy="749997"/>
          </a:xfrm>
        </p:spPr>
        <p:txBody>
          <a:bodyPr/>
          <a:lstStyle/>
          <a:p>
            <a:r>
              <a:rPr lang="en-US" dirty="0" smtClean="0"/>
              <a:t>With Stop Words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4982136" y="2442516"/>
            <a:ext cx="169657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 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stop_word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-----------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 is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 this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 and</a:t>
            </a:r>
            <a:endParaRPr lang="en-US" dirty="0">
              <a:effectLst/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27776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Exploring performance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can't really explore performance if we only have 5 records</a:t>
            </a:r>
          </a:p>
          <a:p>
            <a:r>
              <a:rPr lang="en-US" dirty="0" smtClean="0"/>
              <a:t>So before we play a bit with performance, we need to make up some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50420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30834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3986697" y="458272"/>
            <a:ext cx="35042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mtClean="0">
                <a:solidFill>
                  <a:srgbClr val="FFCC66"/>
                </a:solidFill>
              </a:rPr>
              <a:t>Acknowledgements / Contributions</a:t>
            </a:r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542924" y="1100138"/>
            <a:ext cx="5486401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These slides are Copyright </a:t>
            </a:r>
            <a:r>
              <a:rPr lang="en-US" sz="1400" dirty="0" smtClean="0">
                <a:solidFill>
                  <a:schemeClr val="bg1"/>
                </a:solidFill>
              </a:rPr>
              <a:t>2019-  </a:t>
            </a:r>
            <a:r>
              <a:rPr lang="en-US" sz="1400" dirty="0">
                <a:solidFill>
                  <a:schemeClr val="bg1"/>
                </a:solidFill>
              </a:rPr>
              <a:t>Charles R. Severance (</a:t>
            </a:r>
            <a:r>
              <a:rPr lang="en-US" sz="1400" dirty="0" err="1">
                <a:solidFill>
                  <a:schemeClr val="bg1"/>
                </a:solidFill>
              </a:rPr>
              <a:t>www.dr-chuck.com</a:t>
            </a:r>
            <a:r>
              <a:rPr lang="en-US" sz="1400" dirty="0">
                <a:solidFill>
                  <a:schemeClr val="bg1"/>
                </a:solidFill>
              </a:rPr>
              <a:t>) as part of </a:t>
            </a:r>
            <a:r>
              <a:rPr lang="en-US" sz="1400" dirty="0" smtClean="0">
                <a:solidFill>
                  <a:schemeClr val="bg1"/>
                </a:solidFill>
              </a:rPr>
              <a:t>www.pg4e.com </a:t>
            </a:r>
            <a:r>
              <a:rPr lang="en-US" sz="1400" dirty="0">
                <a:solidFill>
                  <a:schemeClr val="bg1"/>
                </a:solidFill>
              </a:rPr>
              <a:t>and made available under a Creative Commons Attribution 4.0 License.  Please maintain this last slide in all copies of the document to comply with the attribution requirements of the license.  If you make a change, feel free to add your name and organization to the list of contributors on this page as you republish the materials.</a:t>
            </a:r>
          </a:p>
          <a:p>
            <a:endParaRPr lang="en-US" sz="1400" dirty="0">
              <a:solidFill>
                <a:schemeClr val="bg1"/>
              </a:solidFill>
            </a:endParaRPr>
          </a:p>
          <a:p>
            <a:r>
              <a:rPr lang="en-US" sz="1400" dirty="0">
                <a:solidFill>
                  <a:schemeClr val="bg1"/>
                </a:solidFill>
              </a:rPr>
              <a:t>Initial Development: Charles Severance, University of Michigan School of Information</a:t>
            </a:r>
          </a:p>
          <a:p>
            <a:endParaRPr lang="en-US" sz="1400" dirty="0">
              <a:solidFill>
                <a:schemeClr val="bg1"/>
              </a:solidFill>
            </a:endParaRPr>
          </a:p>
          <a:p>
            <a:r>
              <a:rPr lang="en-US" sz="1400" dirty="0">
                <a:solidFill>
                  <a:srgbClr val="FFCC66"/>
                </a:solidFill>
              </a:rPr>
              <a:t>Insert new Contributors and Translators here including names and dates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267449" y="1100137"/>
            <a:ext cx="5486401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FFCC66"/>
                </a:solidFill>
              </a:rPr>
              <a:t>Continue new Contributors and Translators here</a:t>
            </a:r>
            <a:endParaRPr lang="en-US" sz="1400" dirty="0">
              <a:solidFill>
                <a:srgbClr val="FFCC66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3015238"/>
      </p:ext>
    </p:extLst>
  </p:cSld>
  <p:clrMapOvr>
    <a:masterClrMapping/>
  </p:clrMapOvr>
</p:sld>
</file>

<file path=ppt/theme/theme1.xml><?xml version="1.0" encoding="utf-8"?>
<a:theme xmlns:a="http://schemas.openxmlformats.org/drawingml/2006/main" name="verdana-degrees1">
  <a:themeElements>
    <a:clrScheme name="verdana-degrees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1769A5"/>
      </a:accent1>
      <a:accent2>
        <a:srgbClr val="DF6429"/>
      </a:accent2>
      <a:accent3>
        <a:srgbClr val="A5A5A5"/>
      </a:accent3>
      <a:accent4>
        <a:srgbClr val="FFC000"/>
      </a:accent4>
      <a:accent5>
        <a:srgbClr val="00AA9F"/>
      </a:accent5>
      <a:accent6>
        <a:srgbClr val="A9A525"/>
      </a:accent6>
      <a:hlink>
        <a:srgbClr val="0563DD"/>
      </a:hlink>
      <a:folHlink>
        <a:srgbClr val="954F95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erdana-template2" id="{A5222451-D2E8-1345-B250-8BD4DE6F57C6}" vid="{3BD9F12F-203D-B040-A3EA-DED88FB9D07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verdana-degrees1</Template>
  <TotalTime>6909</TotalTime>
  <Words>201</Words>
  <Application>Microsoft Macintosh PowerPoint</Application>
  <PresentationFormat>Widescreen</PresentationFormat>
  <Paragraphs>89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Arial Black</vt:lpstr>
      <vt:lpstr>Calibri</vt:lpstr>
      <vt:lpstr>Courier</vt:lpstr>
      <vt:lpstr>Verdana Regular</vt:lpstr>
      <vt:lpstr>Arial</vt:lpstr>
      <vt:lpstr>verdana-degrees1</vt:lpstr>
      <vt:lpstr>Full Text Searches  Charles Severance www.pg4e.com/lectures/05-FullText.sql</vt:lpstr>
      <vt:lpstr>Inverted Index</vt:lpstr>
      <vt:lpstr>Inverted Index</vt:lpstr>
      <vt:lpstr>With Stop Words</vt:lpstr>
      <vt:lpstr>Exploring performance</vt:lpstr>
      <vt:lpstr>Summary</vt:lpstr>
      <vt:lpstr>PowerPoint Presentation</vt:lpstr>
    </vt:vector>
  </TitlesOfParts>
  <Company/>
  <LinksUpToDate>false</LinksUpToDate>
  <SharedDoc>false</SharedDoc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Severance, Charles</cp:lastModifiedBy>
  <cp:revision>201</cp:revision>
  <dcterms:created xsi:type="dcterms:W3CDTF">2019-03-20T19:59:17Z</dcterms:created>
  <dcterms:modified xsi:type="dcterms:W3CDTF">2019-11-10T16:41:38Z</dcterms:modified>
</cp:coreProperties>
</file>